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439" r:id="rId5"/>
    <p:sldId id="440" r:id="rId6"/>
    <p:sldId id="413" r:id="rId7"/>
    <p:sldId id="353" r:id="rId8"/>
    <p:sldId id="414" r:id="rId9"/>
    <p:sldId id="415" r:id="rId10"/>
    <p:sldId id="416" r:id="rId11"/>
    <p:sldId id="417" r:id="rId12"/>
    <p:sldId id="441" r:id="rId13"/>
    <p:sldId id="420" r:id="rId14"/>
    <p:sldId id="421" r:id="rId15"/>
    <p:sldId id="422" r:id="rId16"/>
    <p:sldId id="423" r:id="rId17"/>
    <p:sldId id="402" r:id="rId18"/>
    <p:sldId id="425" r:id="rId19"/>
    <p:sldId id="427" r:id="rId20"/>
    <p:sldId id="424" r:id="rId21"/>
    <p:sldId id="426" r:id="rId22"/>
    <p:sldId id="429" r:id="rId23"/>
    <p:sldId id="430" r:id="rId24"/>
    <p:sldId id="431" r:id="rId25"/>
    <p:sldId id="432" r:id="rId26"/>
    <p:sldId id="433" r:id="rId27"/>
    <p:sldId id="435" r:id="rId28"/>
    <p:sldId id="434" r:id="rId29"/>
    <p:sldId id="436" r:id="rId30"/>
    <p:sldId id="438" r:id="rId31"/>
    <p:sldId id="437" r:id="rId32"/>
    <p:sldId id="405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39"/>
            <p14:sldId id="440"/>
            <p14:sldId id="413"/>
          </p14:sldIdLst>
        </p14:section>
        <p14:section name="Java Fundamentals" id="{BC4A3995-4CED-4320-A673-95328C9C809D}">
          <p14:sldIdLst>
            <p14:sldId id="353"/>
            <p14:sldId id="414"/>
            <p14:sldId id="415"/>
          </p14:sldIdLst>
        </p14:section>
        <p14:section name="Course Details" id="{76010FE3-FB93-45C8-8B22-C51CED4BAA7C}">
          <p14:sldIdLst>
            <p14:sldId id="416"/>
            <p14:sldId id="417"/>
            <p14:sldId id="441"/>
          </p14:sldIdLst>
        </p14:section>
        <p14:section name="Trainers" id="{35653B7E-D2A1-45AA-A79A-54A163175194}">
          <p14:sldIdLst>
            <p14:sldId id="420"/>
            <p14:sldId id="421"/>
            <p14:sldId id="422"/>
          </p14:sldIdLst>
        </p14:section>
        <p14:section name="Durations" id="{502C3F02-DD57-465A-9A6C-7222D5B188AA}">
          <p14:sldIdLst>
            <p14:sldId id="423"/>
            <p14:sldId id="402"/>
          </p14:sldIdLst>
        </p14:section>
        <p14:section name="Evaluation and Exam" id="{28CBCD11-A3E2-47A5-BFB5-EEF488BBB3D9}">
          <p14:sldIdLst>
            <p14:sldId id="425"/>
            <p14:sldId id="427"/>
            <p14:sldId id="424"/>
            <p14:sldId id="426"/>
          </p14:sldIdLst>
        </p14:section>
        <p14:section name="Untitled Section" id="{913CDF0D-D8D8-466C-9891-1D29E7B8E36C}">
          <p14:sldIdLst>
            <p14:sldId id="429"/>
            <p14:sldId id="430"/>
            <p14:sldId id="431"/>
            <p14:sldId id="432"/>
            <p14:sldId id="433"/>
            <p14:sldId id="435"/>
            <p14:sldId id="434"/>
          </p14:sldIdLst>
        </p14:section>
        <p14:section name="Conclusion" id="{10E03AB1-9AA8-4E86-9A64-D741901E50A2}">
          <p14:sldIdLst>
            <p14:sldId id="436"/>
            <p14:sldId id="438"/>
            <p14:sldId id="437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871"/>
    <a:srgbClr val="F3BE60"/>
    <a:srgbClr val="492604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3" d="100"/>
          <a:sy n="73" d="100"/>
        </p:scale>
        <p:origin x="4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bg-BG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84366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8245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825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489" y="0"/>
          <a:ext cx="4071048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5735" y="0"/>
        <a:ext cx="2960556" cy="1110492"/>
      </dsp:txXfrm>
    </dsp:sp>
    <dsp:sp modelId="{23390F6A-F609-43E7-874B-E55CA7A73080}">
      <dsp:nvSpPr>
        <dsp:cNvPr id="0" name=""/>
        <dsp:cNvSpPr/>
      </dsp:nvSpPr>
      <dsp:spPr>
        <a:xfrm>
          <a:off x="3588992" y="0"/>
          <a:ext cx="397859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4238" y="0"/>
        <a:ext cx="2868100" cy="1110492"/>
      </dsp:txXfrm>
    </dsp:sp>
    <dsp:sp modelId="{4B14980E-F608-41E3-8373-360D8B361331}">
      <dsp:nvSpPr>
        <dsp:cNvPr id="0" name=""/>
        <dsp:cNvSpPr/>
      </dsp:nvSpPr>
      <dsp:spPr>
        <a:xfrm>
          <a:off x="7085038" y="0"/>
          <a:ext cx="3981150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kern="12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40284" y="0"/>
        <a:ext cx="2870658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07-Jul-18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07-Jul-18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617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773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9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8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TechModuleJanuary2018" TargetMode="External"/><Relationship Id="rId3" Type="http://schemas.openxmlformats.org/officeDocument/2006/relationships/hyperlink" Target="https://softuni.bg/trainings/1977/java-oop-advanced-july-2018" TargetMode="External"/><Relationship Id="rId7" Type="http://schemas.openxmlformats.org/officeDocument/2006/relationships/hyperlink" Target="https://softuni.bg/forum/categories/71/java-oop-advanc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hyperlink" Target="https://www.facebook.com/groups/SoftUniJavaFundamentalsMay201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ftuni.bg/trainings/1976/java-oop-basics-june-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60.png"/><Relationship Id="rId18" Type="http://schemas.openxmlformats.org/officeDocument/2006/relationships/image" Target="../media/image63.png"/><Relationship Id="rId26" Type="http://schemas.openxmlformats.org/officeDocument/2006/relationships/image" Target="../media/image25.png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62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7.png"/><Relationship Id="rId24" Type="http://schemas.openxmlformats.org/officeDocument/2006/relationships/image" Target="../media/image66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Java </a:t>
            </a:r>
            <a:r>
              <a:rPr lang="en-US" smtClean="0"/>
              <a:t>OOP </a:t>
            </a:r>
            <a:r>
              <a:rPr lang="en-US" smtClean="0"/>
              <a:t>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669941" y="3320020"/>
            <a:ext cx="216950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 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37338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1" y="2285999"/>
            <a:ext cx="4953001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</a:t>
            </a:r>
            <a:r>
              <a:rPr lang="en-US" smtClean="0"/>
              <a:t>OOP Advanced </a:t>
            </a:r>
            <a:r>
              <a:rPr lang="en-US" dirty="0"/>
              <a:t>– Course Program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3000" dirty="0" smtClean="0"/>
              <a:t>– Course Program, Trainers, Exams, Resources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000"/>
              <a:t>– Generics, Covariance</a:t>
            </a:r>
            <a:r>
              <a:rPr lang="en-US" sz="3000"/>
              <a:t>, </a:t>
            </a:r>
            <a:r>
              <a:rPr lang="en-US" sz="3000" smtClean="0"/>
              <a:t>Contravariance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Iterators and Comparators </a:t>
            </a:r>
            <a:r>
              <a:rPr lang="en-US" sz="3000" smtClean="0"/>
              <a:t>– </a:t>
            </a:r>
            <a:r>
              <a:rPr lang="en-US" sz="3000"/>
              <a:t>Iterator, Iterable, Comparator, Comparable</a:t>
            </a:r>
            <a:endParaRPr lang="en-US" sz="30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Enums and </a:t>
            </a: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30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</a:t>
            </a:r>
            <a:r>
              <a:rPr lang="en-CA" sz="3000">
                <a:solidFill>
                  <a:schemeClr val="accent5">
                    <a:lumMod val="20000"/>
                    <a:lumOff val="80000"/>
                  </a:schemeClr>
                </a:solidFill>
              </a:rPr>
              <a:t>What is enumeration. What is Annotation. Writing Annotations.</a:t>
            </a:r>
            <a:endParaRPr lang="en-US" sz="300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Reflection </a:t>
            </a:r>
            <a:r>
              <a:rPr lang="en-US" sz="3000" smtClean="0"/>
              <a:t>– </a:t>
            </a:r>
            <a:r>
              <a:rPr lang="en-CA" sz="3000"/>
              <a:t>Reflection. Reflection API - Class.forName, .newInstance(), getDeclaredFields(), …</a:t>
            </a:r>
            <a:endParaRPr lang="en-US" sz="30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US" sz="3000" smtClean="0"/>
              <a:t>– </a:t>
            </a:r>
            <a:r>
              <a:rPr lang="en-CA" sz="3000"/>
              <a:t>What are unit tests? Unit testing framework (JUnit </a:t>
            </a:r>
            <a:r>
              <a:rPr lang="en-CA" sz="3000"/>
              <a:t>4</a:t>
            </a:r>
            <a:r>
              <a:rPr lang="en-CA" sz="3000" smtClean="0"/>
              <a:t>).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4535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</a:t>
            </a:r>
            <a:r>
              <a:rPr lang="en-US" smtClean="0"/>
              <a:t>OOP Advanced </a:t>
            </a:r>
            <a:r>
              <a:rPr lang="en-US" dirty="0"/>
              <a:t>– </a:t>
            </a:r>
            <a:r>
              <a:rPr lang="en-US"/>
              <a:t>Course </a:t>
            </a:r>
            <a:r>
              <a:rPr lang="en-US" smtClean="0"/>
              <a:t>Program(1)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Open/Closed, Liskov Substitution Principles</a:t>
            </a:r>
            <a:r>
              <a:rPr lang="en-US" sz="3000"/>
              <a:t>– Aimed on </a:t>
            </a:r>
            <a:r>
              <a:rPr lang="en-US" sz="3000"/>
              <a:t>extensible </a:t>
            </a:r>
            <a:r>
              <a:rPr lang="en-US" sz="3000" smtClean="0"/>
              <a:t>code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Interface Segregation, Dependency Inversion Principles</a:t>
            </a:r>
            <a:r>
              <a:rPr lang="en-US" sz="3000"/>
              <a:t>– Aimed on </a:t>
            </a:r>
            <a:r>
              <a:rPr lang="en-US" sz="3000"/>
              <a:t>loose </a:t>
            </a:r>
            <a:r>
              <a:rPr lang="en-US" sz="3000" smtClean="0"/>
              <a:t>coupling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Object Communication and Events</a:t>
            </a:r>
            <a:r>
              <a:rPr lang="en-US" sz="3000" smtClean="0"/>
              <a:t>– </a:t>
            </a:r>
            <a:r>
              <a:rPr lang="en-CA" sz="3000"/>
              <a:t>Middlewares, events - objects should know about minimum other objects</a:t>
            </a:r>
            <a:endParaRPr lang="en-US" sz="3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Open/Closed, Liskov Substitution Principles</a:t>
            </a:r>
            <a:r>
              <a:rPr lang="en-US" sz="3000"/>
              <a:t>– Aimed on </a:t>
            </a:r>
            <a:r>
              <a:rPr lang="en-US" sz="3000"/>
              <a:t>extensible </a:t>
            </a:r>
            <a:r>
              <a:rPr lang="en-US" sz="3000" smtClean="0"/>
              <a:t>code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3000" smtClean="0">
                <a:solidFill>
                  <a:schemeClr val="tx2">
                    <a:lumMod val="75000"/>
                  </a:schemeClr>
                </a:solidFill>
              </a:rPr>
              <a:t>xam Preparation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smtClean="0">
                <a:solidFill>
                  <a:schemeClr val="tx2">
                    <a:lumMod val="75000"/>
                  </a:schemeClr>
                </a:solidFill>
              </a:rPr>
              <a:t>Practical Exam </a:t>
            </a:r>
            <a:endParaRPr lang="en-US" sz="3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9617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84521"/>
            <a:ext cx="7504199" cy="4792479"/>
          </a:xfrm>
        </p:spPr>
        <p:txBody>
          <a:bodyPr>
            <a:normAutofit/>
          </a:bodyPr>
          <a:lstStyle/>
          <a:p>
            <a:r>
              <a:rPr lang="en-US" sz="3600" dirty="0"/>
              <a:t>Developer @ </a:t>
            </a:r>
            <a:r>
              <a:rPr lang="en-US" sz="3600" dirty="0" err="1"/>
              <a:t>Musala</a:t>
            </a:r>
            <a:r>
              <a:rPr lang="en-US" sz="3600" dirty="0"/>
              <a:t> Soft.</a:t>
            </a:r>
          </a:p>
          <a:p>
            <a:r>
              <a:rPr lang="en-US" sz="3600" dirty="0"/>
              <a:t>Experienced Technical Trainer</a:t>
            </a:r>
            <a:endParaRPr lang="en-US" sz="3600" noProof="1"/>
          </a:p>
          <a:p>
            <a:r>
              <a:rPr lang="en-GB" sz="3600" noProof="1"/>
              <a:t>Passionate about </a:t>
            </a:r>
            <a:r>
              <a:rPr lang="en-US" sz="3600" dirty="0"/>
              <a:t>Java Development</a:t>
            </a:r>
          </a:p>
          <a:p>
            <a:r>
              <a:rPr lang="en-GB" sz="3600" noProof="1"/>
              <a:t>Top performing student @ 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Ivo </a:t>
            </a:r>
            <a:r>
              <a:rPr lang="en-US" dirty="0" err="1"/>
              <a:t>Hristov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74D65-6230-4993-B3AC-DAD7B665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612" y="1752600"/>
            <a:ext cx="336823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08321"/>
            <a:ext cx="7504199" cy="3725679"/>
          </a:xfrm>
        </p:spPr>
        <p:txBody>
          <a:bodyPr>
            <a:normAutofit/>
          </a:bodyPr>
          <a:lstStyle/>
          <a:p>
            <a:r>
              <a:rPr lang="en-US" sz="3600" dirty="0"/>
              <a:t>Developer @ Glitch Ltd</a:t>
            </a:r>
          </a:p>
          <a:p>
            <a:r>
              <a:rPr lang="en-US" sz="3600" dirty="0"/>
              <a:t>Experienced Technical Trainer</a:t>
            </a:r>
          </a:p>
          <a:p>
            <a:r>
              <a:rPr lang="en-GB" sz="3600" noProof="1"/>
              <a:t>Interested in Java and JavaScript</a:t>
            </a:r>
          </a:p>
          <a:p>
            <a:r>
              <a:rPr lang="en-US" sz="3600" dirty="0"/>
              <a:t>Top </a:t>
            </a:r>
            <a:r>
              <a:rPr lang="en-GB" sz="3600" noProof="1"/>
              <a:t>performing student @ SoftUni</a:t>
            </a:r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Hristo</a:t>
            </a:r>
            <a:r>
              <a:rPr lang="en-US" dirty="0"/>
              <a:t> </a:t>
            </a:r>
            <a:r>
              <a:rPr lang="en-US" dirty="0" err="1"/>
              <a:t>Skipernov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676400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4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</a:t>
            </a:r>
            <a:r>
              <a:rPr lang="en-US" sz="3600" dirty="0" smtClean="0"/>
              <a:t>~32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</a:t>
            </a:r>
            <a:r>
              <a:rPr lang="en-US" sz="3600" dirty="0" smtClean="0"/>
              <a:t>3*4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</a:t>
            </a:r>
            <a:r>
              <a:rPr lang="en-US" sz="3600"/>
              <a:t>: </a:t>
            </a:r>
            <a:r>
              <a:rPr lang="en-US" sz="3600" smtClean="0"/>
              <a:t>July</a:t>
            </a:r>
            <a:r>
              <a:rPr lang="en-US" sz="3600" smtClean="0"/>
              <a:t> </a:t>
            </a:r>
            <a:r>
              <a:rPr lang="en-US" sz="3600" smtClean="0"/>
              <a:t>– </a:t>
            </a:r>
            <a:r>
              <a:rPr lang="en-US" sz="3600" smtClean="0"/>
              <a:t>August</a:t>
            </a:r>
            <a:r>
              <a:rPr lang="en-US" sz="3600" smtClean="0"/>
              <a:t> </a:t>
            </a:r>
            <a:r>
              <a:rPr lang="en-US" sz="3600" dirty="0"/>
              <a:t>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</a:t>
            </a:r>
            <a:r>
              <a:rPr lang="en-US" sz="3600"/>
              <a:t>: </a:t>
            </a:r>
            <a:r>
              <a:rPr lang="en-US" sz="360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600" smtClean="0">
                <a:solidFill>
                  <a:schemeClr val="tx2">
                    <a:lumMod val="75000"/>
                  </a:schemeClr>
                </a:solidFill>
              </a:rPr>
              <a:t> August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Java 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62" y="762000"/>
            <a:ext cx="3605750" cy="36057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1012" y="4343400"/>
            <a:ext cx="8709872" cy="111865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Java </a:t>
            </a:r>
            <a:r>
              <a:rPr lang="en-US" sz="4800" smtClean="0"/>
              <a:t>OOP </a:t>
            </a:r>
            <a:r>
              <a:rPr lang="en-US" sz="4800" smtClean="0"/>
              <a:t>Advanced</a:t>
            </a:r>
            <a:endParaRPr lang="en-US" sz="48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513012" y="5450168"/>
            <a:ext cx="71858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1189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“Java </a:t>
            </a:r>
            <a:r>
              <a:rPr lang="en-US" dirty="0" smtClean="0"/>
              <a:t>OOP Basics”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85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78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9624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12" y="3962400"/>
            <a:ext cx="4607735" cy="259080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Advanced Exam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endParaRPr lang="en-US" dirty="0"/>
          </a:p>
          <a:p>
            <a:pPr lvl="2"/>
            <a:r>
              <a:rPr lang="en-US" dirty="0"/>
              <a:t>Code in Java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</a:t>
            </a:r>
            <a:r>
              <a:rPr lang="en-US" dirty="0" smtClean="0"/>
              <a:t>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7312"/>
            <a:ext cx="8915400" cy="762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https://softuni.bg/trainings/1977/java-oop-advanced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12" y="342900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612" y="1673510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2" y="52167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531813" y="3773160"/>
            <a:ext cx="8915400" cy="749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https://softuni.bg/forum/categories/71/java-oop-advanced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531811" y="5569527"/>
            <a:ext cx="8915401" cy="7301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/groups/SoftUniJavaFundamentalsMay2018/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Java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595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8573" y="1066800"/>
            <a:ext cx="908024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en-US" dirty="0"/>
              <a:t>Book </a:t>
            </a:r>
            <a:r>
              <a:rPr lang="en-US" noProof="1"/>
              <a:t>Introprogramming</a:t>
            </a:r>
          </a:p>
          <a:p>
            <a:pPr marL="533400" lvl="1" indent="-2667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” Introduction to Programming with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”</a:t>
            </a:r>
            <a:r>
              <a:rPr lang="en-US" dirty="0"/>
              <a:t>, </a:t>
            </a:r>
            <a:r>
              <a:rPr lang="en-US" noProof="1"/>
              <a:t>Svetlin</a:t>
            </a:r>
            <a:r>
              <a:rPr lang="en-US" dirty="0"/>
              <a:t> </a:t>
            </a:r>
            <a:r>
              <a:rPr lang="en-US" noProof="1"/>
              <a:t>Nakov</a:t>
            </a:r>
            <a:r>
              <a:rPr lang="en-US" dirty="0"/>
              <a:t> and Co., 2015, ISBN 9789544005276</a:t>
            </a:r>
          </a:p>
          <a:p>
            <a:pPr marL="533400" lvl="1" indent="-266700"/>
            <a:r>
              <a:rPr lang="en-US" dirty="0"/>
              <a:t>in</a:t>
            </a:r>
            <a:r>
              <a:rPr lang="bg-BG" dirty="0"/>
              <a:t>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endParaRPr lang="en-US" dirty="0"/>
          </a:p>
          <a:p>
            <a:pPr marL="533400" lvl="1" indent="-266700"/>
            <a:r>
              <a:rPr lang="en-US" dirty="0"/>
              <a:t>Free download: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</a:t>
            </a:r>
            <a:r>
              <a:rPr lang="bg-BG" dirty="0"/>
              <a:t> </a:t>
            </a:r>
            <a:r>
              <a:rPr lang="en-US" dirty="0"/>
              <a:t>“Introduction to Programming with Java”</a:t>
            </a:r>
          </a:p>
        </p:txBody>
      </p:sp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8" y="1847469"/>
            <a:ext cx="2349085" cy="34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1C10-F12B-4BB0-BBEF-DA9485285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"/>
          <a:stretch/>
        </p:blipFill>
        <p:spPr>
          <a:xfrm>
            <a:off x="6018212" y="3091343"/>
            <a:ext cx="5755105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59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IntelliJ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IDEA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201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(for</a:t>
            </a:r>
            <a:r>
              <a:rPr lang="bg-BG" dirty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Alternative</a:t>
            </a:r>
            <a:r>
              <a:rPr lang="bg-BG" dirty="0"/>
              <a:t>: </a:t>
            </a:r>
            <a:r>
              <a:rPr lang="en-US" dirty="0"/>
              <a:t>Eclipse (for</a:t>
            </a:r>
            <a:r>
              <a:rPr lang="bg-BG" dirty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44" y="3936298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3A5CD-0BF0-4DD3-AFB7-F6F6D12F8B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81" y="4692090"/>
            <a:ext cx="5334000" cy="1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/>
              <a:t>Generics, Iterators and Comparators,Enum and Annotations,Reflection,Unit Testing,Open/Closed,Liskov Substiton Principles, Interface Segregation, Dependency </a:t>
            </a:r>
            <a:r>
              <a:rPr lang="en-US"/>
              <a:t>Inversion </a:t>
            </a:r>
            <a:r>
              <a:rPr lang="en-US"/>
              <a:t>Principles, Object Communication </a:t>
            </a:r>
            <a:r>
              <a:rPr lang="en-US"/>
              <a:t>and </a:t>
            </a:r>
            <a:r>
              <a:rPr lang="en-US" smtClean="0"/>
              <a:t>Events.</a:t>
            </a:r>
            <a:endParaRPr lang="en-US"/>
          </a:p>
          <a:p>
            <a:pPr lvl="1"/>
            <a:r>
              <a:rPr lang="en-US" smtClean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/>
              <a:t>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66" y="403638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2877" y="3501082"/>
            <a:ext cx="3327946" cy="3200400"/>
            <a:chOff x="8304212" y="2667000"/>
            <a:chExt cx="3327946" cy="3200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12" y="2667000"/>
              <a:ext cx="2209800" cy="14120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A56F9-3ACB-4278-B9E9-E0F541A5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523412" y="3585207"/>
              <a:ext cx="2108746" cy="2282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3886200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86200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313488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5490" y="1304444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8" y="1295400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7274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java-fund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Fundamentals @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36612" y="5712545"/>
            <a:ext cx="10515600" cy="1442309"/>
          </a:xfrm>
        </p:spPr>
        <p:txBody>
          <a:bodyPr/>
          <a:lstStyle/>
          <a:p>
            <a:r>
              <a:rPr lang="en-US" dirty="0"/>
              <a:t>3 Months Java Fundamentals Training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66" y="1336664"/>
            <a:ext cx="6733893" cy="346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Fundamentals Module: Goals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bg-BG" sz="3900" dirty="0">
                <a:solidFill>
                  <a:schemeClr val="tx2">
                    <a:lumMod val="75000"/>
                  </a:schemeClr>
                </a:solidFill>
              </a:rPr>
              <a:t>„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bg-BG" sz="3900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 Module @ SoftUni</a:t>
            </a:r>
          </a:p>
          <a:p>
            <a:pPr lvl="1">
              <a:spcBef>
                <a:spcPts val="18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sz="3700" dirty="0"/>
              <a:t>, lots of live coding and exercises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sz="3900" dirty="0"/>
              <a:t>Part 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Advanced</a:t>
            </a:r>
          </a:p>
          <a:p>
            <a:pPr lvl="2">
              <a:spcBef>
                <a:spcPts val="1800"/>
              </a:spcBef>
            </a:pPr>
            <a:r>
              <a:rPr lang="en-US" sz="3400" dirty="0"/>
              <a:t>Arrays, Matrices, Stacks and Queues, Sets and Maps, String, Functions and Lambda Expressions, Stream-API</a:t>
            </a:r>
          </a:p>
          <a:p>
            <a:pPr lvl="1">
              <a:spcBef>
                <a:spcPts val="1800"/>
              </a:spcBef>
            </a:pPr>
            <a:r>
              <a:rPr lang="en-US" sz="3900" dirty="0"/>
              <a:t>Part II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OOP Basics</a:t>
            </a:r>
          </a:p>
          <a:p>
            <a:pPr lvl="2"/>
            <a:r>
              <a:rPr lang="en-US" sz="3400" dirty="0"/>
              <a:t>Defining Classes, Encapsulation, Inheritance, Polymorphism, Interfaces and Abstraction</a:t>
            </a:r>
          </a:p>
          <a:p>
            <a:pPr lvl="1">
              <a:spcBef>
                <a:spcPts val="1800"/>
              </a:spcBef>
            </a:pPr>
            <a:r>
              <a:rPr lang="en-US" sz="3900" u="sng" dirty="0"/>
              <a:t>Part III – </a:t>
            </a:r>
            <a:r>
              <a:rPr lang="en-US" sz="3900" u="sng" dirty="0">
                <a:solidFill>
                  <a:schemeClr val="tx2">
                    <a:lumMod val="75000"/>
                  </a:schemeClr>
                </a:solidFill>
              </a:rPr>
              <a:t>Java OOP Advanced</a:t>
            </a:r>
          </a:p>
          <a:p>
            <a:pPr lvl="2"/>
            <a:r>
              <a:rPr lang="en-US" sz="3400" dirty="0"/>
              <a:t>Generics, Iterators and Comparators, </a:t>
            </a:r>
            <a:r>
              <a:rPr lang="en-US" sz="3400" dirty="0" err="1"/>
              <a:t>Enums</a:t>
            </a:r>
            <a:r>
              <a:rPr lang="en-US" sz="3400" dirty="0"/>
              <a:t> and Annotations, Reflection, Unit Testing, 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33902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Java Advanced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212" y="2876188"/>
            <a:ext cx="33528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8-July-2018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705" y="2876190"/>
            <a:ext cx="3448107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10-June-2018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8412" y="2876188"/>
            <a:ext cx="39480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9040"/>
              </p:ext>
            </p:extLst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animBg="1"/>
      <p:bldP spid="15" grpId="0" uiExpand="1" animBg="1"/>
      <p:bldP spid="16" grpId="0" animBg="1"/>
      <p:bldGraphic spid="1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7512" y="4639207"/>
            <a:ext cx="11353800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dirty="0"/>
              <a:t>Java </a:t>
            </a:r>
            <a:r>
              <a:rPr lang="en-US" smtClean="0"/>
              <a:t>OOP </a:t>
            </a:r>
            <a:r>
              <a:rPr lang="en-US" smtClean="0"/>
              <a:t>Advanced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25176" y="545005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Course Objectives &amp; Program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34091"/>
            <a:ext cx="3537907" cy="35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970</TotalTime>
  <Words>1013</Words>
  <Application>Microsoft Office PowerPoint</Application>
  <PresentationFormat>Custom</PresentationFormat>
  <Paragraphs>214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Java OOP Advanced</vt:lpstr>
      <vt:lpstr>Table of Contents</vt:lpstr>
      <vt:lpstr>SoftUni Diamond Partners</vt:lpstr>
      <vt:lpstr>SoftUni Diamond Partners</vt:lpstr>
      <vt:lpstr>Questions</vt:lpstr>
      <vt:lpstr>Java Fundamentals @ SoftUni</vt:lpstr>
      <vt:lpstr>Java Fundamentals Module: Goals</vt:lpstr>
      <vt:lpstr>Java Advanced Module at SoftUni – Timeline</vt:lpstr>
      <vt:lpstr>PowerPoint Presentation</vt:lpstr>
      <vt:lpstr>Java OOP Advanced – Course Program</vt:lpstr>
      <vt:lpstr>Java OOP Advanced – Course Program(1)</vt:lpstr>
      <vt:lpstr>The Trainers Team</vt:lpstr>
      <vt:lpstr>Ivo Hristov</vt:lpstr>
      <vt:lpstr>Hristo Skipernov</vt:lpstr>
      <vt:lpstr>Training Duration – Java Advanced</vt:lpstr>
      <vt:lpstr>Learn to Search in Internet</vt:lpstr>
      <vt:lpstr>Java OOP Advanced</vt:lpstr>
      <vt:lpstr>Scoring System for “Java OOP Basics”</vt:lpstr>
      <vt:lpstr>Homework Assignments</vt:lpstr>
      <vt:lpstr>Java Advanced Exam</vt:lpstr>
      <vt:lpstr>Resources</vt:lpstr>
      <vt:lpstr>Your RFID Chip</vt:lpstr>
      <vt:lpstr>JF Course Web Site, Forum and FB Group</vt:lpstr>
      <vt:lpstr>The Java Fundamentals Slides and Videos</vt:lpstr>
      <vt:lpstr>Book “Introduction to Programming with Java”</vt:lpstr>
      <vt:lpstr>Software University Learning System (SULS)</vt:lpstr>
      <vt:lpstr>Required Software</vt:lpstr>
      <vt:lpstr>Summary</vt:lpstr>
      <vt:lpstr>Java Advanced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Dimitar Tanasi</cp:lastModifiedBy>
  <cp:revision>92</cp:revision>
  <dcterms:created xsi:type="dcterms:W3CDTF">2014-01-02T17:00:34Z</dcterms:created>
  <dcterms:modified xsi:type="dcterms:W3CDTF">2018-07-07T11:27:37Z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